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7"/>
  </p:notesMasterIdLst>
  <p:sldIdLst>
    <p:sldId id="256" r:id="rId5"/>
    <p:sldId id="273" r:id="rId6"/>
    <p:sldId id="259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96" r:id="rId18"/>
    <p:sldId id="297" r:id="rId19"/>
    <p:sldId id="298" r:id="rId20"/>
    <p:sldId id="285" r:id="rId21"/>
    <p:sldId id="286" r:id="rId22"/>
    <p:sldId id="299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300" r:id="rId32"/>
    <p:sldId id="295" r:id="rId33"/>
    <p:sldId id="301" r:id="rId34"/>
    <p:sldId id="302" r:id="rId35"/>
    <p:sldId id="274" r:id="rId36"/>
  </p:sldIdLst>
  <p:sldSz cx="10807700" cy="7747000"/>
  <p:notesSz cx="10807700" cy="7747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890"/>
    <a:srgbClr val="3288D4"/>
    <a:srgbClr val="061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08" autoAdjust="0"/>
    <p:restoredTop sz="94593"/>
  </p:normalViewPr>
  <p:slideViewPr>
    <p:cSldViewPr>
      <p:cViewPr>
        <p:scale>
          <a:sx n="100" d="100"/>
          <a:sy n="100" d="100"/>
        </p:scale>
        <p:origin x="58" y="-80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8312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121400" y="0"/>
            <a:ext cx="468312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17ECED-B8AE-4837-BABA-778116F76072}" type="datetimeFigureOut">
              <a:rPr lang="es-ES" smtClean="0"/>
              <a:t>03/02/2023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579813" y="968375"/>
            <a:ext cx="3648075" cy="26146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7358063"/>
            <a:ext cx="468312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121400" y="7358063"/>
            <a:ext cx="468312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78F027-6C80-40F6-A698-A6399F8170B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9082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8F027-6C80-40F6-A698-A6399F8170B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1687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D2C9F88-C8E1-6347-BF36-B6B5C7AC5D2D}"/>
              </a:ext>
            </a:extLst>
          </p:cNvPr>
          <p:cNvSpPr/>
          <p:nvPr userDrawn="1"/>
        </p:nvSpPr>
        <p:spPr>
          <a:xfrm>
            <a:off x="0" y="1"/>
            <a:ext cx="10807700" cy="6159500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06112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56079A70-4CDC-BE44-BF7E-DD31FDAC24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606524" y="222250"/>
            <a:ext cx="8253269" cy="6042132"/>
          </a:xfrm>
          <a:prstGeom prst="rect">
            <a:avLst/>
          </a:prstGeom>
        </p:spPr>
      </p:pic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4136B19-67A5-4D0F-A940-45A1A8A883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40" y="6036192"/>
            <a:ext cx="9601220" cy="14599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ÍNDICE">
    <p:bg>
      <p:bgPr>
        <a:solidFill>
          <a:srgbClr val="32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350" y="6350"/>
            <a:ext cx="10800080" cy="7731125"/>
          </a:xfrm>
          <a:custGeom>
            <a:avLst/>
            <a:gdLst/>
            <a:ahLst/>
            <a:cxnLst/>
            <a:rect l="l" t="t" r="r" b="b"/>
            <a:pathLst>
              <a:path w="10800080" h="7731125">
                <a:moveTo>
                  <a:pt x="10800003" y="7730858"/>
                </a:moveTo>
                <a:lnTo>
                  <a:pt x="0" y="7730858"/>
                </a:lnTo>
                <a:lnTo>
                  <a:pt x="0" y="0"/>
                </a:lnTo>
                <a:lnTo>
                  <a:pt x="10800003" y="0"/>
                </a:lnTo>
                <a:lnTo>
                  <a:pt x="10800003" y="7730858"/>
                </a:lnTo>
                <a:close/>
              </a:path>
            </a:pathLst>
          </a:custGeom>
          <a:ln w="12700">
            <a:solidFill>
              <a:srgbClr val="1D1D1B"/>
            </a:solidFill>
          </a:ln>
        </p:spPr>
        <p:txBody>
          <a:bodyPr wrap="square" lIns="0" tIns="0" rIns="0" bIns="0" rtlCol="0"/>
          <a:lstStyle/>
          <a:p>
            <a:endParaRPr b="0" i="0" dirty="0">
              <a:latin typeface="Arial" panose="020B0604020202020204" pitchFamily="34" charset="0"/>
            </a:endParaRP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40DE14B0-F75D-774C-B0F4-9D51579D6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1828800" cy="430887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E324D655-9C5E-C749-9537-BD9643DC5176}"/>
              </a:ext>
            </a:extLst>
          </p:cNvPr>
          <p:cNvSpPr txBox="1">
            <a:spLocks/>
          </p:cNvSpPr>
          <p:nvPr userDrawn="1"/>
        </p:nvSpPr>
        <p:spPr>
          <a:xfrm>
            <a:off x="3877921" y="1014586"/>
            <a:ext cx="346049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ES"/>
            </a:defPPr>
            <a:lvl1pPr marL="0" algn="ctr" defTabSz="914400" rtl="0" eaLnBrk="1" latinLnBrk="0" hangingPunct="1">
              <a:defRPr sz="18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5ABDE9E6-F7A1-D941-8499-C5842FA9ED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2299821"/>
            <a:ext cx="3581400" cy="234080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0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8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3.2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3.3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1600" b="0" kern="0" dirty="0"/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046BC9E1-CF5F-BC4C-8C29-19BF1FF7B3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CIÓN">
    <p:bg>
      <p:bgPr>
        <a:solidFill>
          <a:srgbClr val="32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09E400B-F08F-F345-8733-19DC05708E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B027D0E3-398C-9244-8F21-9F1D97F6FA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2936" y="2871038"/>
            <a:ext cx="7186796" cy="69326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buNone/>
              <a:defRPr sz="6600" b="1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Titulo sección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ítulo 10">
            <a:extLst>
              <a:ext uri="{FF2B5EF4-FFF2-40B4-BE49-F238E27FC236}">
                <a16:creationId xmlns:a16="http://schemas.microsoft.com/office/drawing/2014/main" id="{47FDBC18-AC90-8349-AF48-F2593D09EC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3755488" cy="609562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2169721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9475EC73-3568-F841-B01F-085215B630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276" y="3558683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6A266DCD-8B74-1D4C-8039-1EA045CC6F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276" y="4947645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075BB044-9EC0-6B4E-BA64-BB3B0D26B5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24457" y="1446077"/>
            <a:ext cx="4788483" cy="61595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4" name="Título 10">
            <a:extLst>
              <a:ext uri="{FF2B5EF4-FFF2-40B4-BE49-F238E27FC236}">
                <a16:creationId xmlns:a16="http://schemas.microsoft.com/office/drawing/2014/main" id="{47FDBC18-AC90-8349-AF48-F2593D09EC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3755488" cy="609562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3288D4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650" y="2110720"/>
            <a:ext cx="87630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b="1" spc="35" dirty="0" err="1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1" spc="35" dirty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spc="35" dirty="0" err="1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000" b="1" spc="35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‹Nº›</a:t>
            </a:fld>
            <a:endParaRPr lang="en-US" sz="900" dirty="0">
              <a:solidFill>
                <a:srgbClr val="3288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7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4" name="Título 10">
            <a:extLst>
              <a:ext uri="{FF2B5EF4-FFF2-40B4-BE49-F238E27FC236}">
                <a16:creationId xmlns:a16="http://schemas.microsoft.com/office/drawing/2014/main" id="{47FDBC18-AC90-8349-AF48-F2593D09EC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3755488" cy="609562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51C6CC97-6C5F-B04A-AEDB-41DC76333B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650" y="2167605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b="1" spc="35" dirty="0" err="1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1" spc="35" dirty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spc="35" dirty="0" err="1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000" b="1" spc="35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B6826D71-448F-AC4A-BE57-7C3541B89D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3452" y="2167605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b="1" spc="35" dirty="0" err="1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1" spc="35" dirty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spc="35" dirty="0" err="1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000" b="1" spc="35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4897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PORT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Imagen 5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44C608F0-F9BB-A546-8B7E-C8FB5F4EC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50" y="4787900"/>
            <a:ext cx="3352800" cy="844906"/>
          </a:xfrm>
          <a:prstGeom prst="rect">
            <a:avLst/>
          </a:prstGeom>
        </p:spPr>
      </p:pic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9D85ABA-E323-4364-BC96-CF31946C8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92"/>
          <a:stretch/>
        </p:blipFill>
        <p:spPr>
          <a:xfrm>
            <a:off x="1265654" y="2197100"/>
            <a:ext cx="8276392" cy="186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82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65" r:id="rId4"/>
    <p:sldLayoutId id="2147483666" r:id="rId5"/>
    <p:sldLayoutId id="2147483667" r:id="rId6"/>
    <p:sldLayoutId id="2147483668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yntheticdrugs.unodc.org/syntheticdrugs/en/strategy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ringaway.com/descubre/las-26-herramientas-nocode-que-necesitas-para-crear-un-proyecto-digita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83A4BF7-79C9-CA48-A8CE-D4A772FAE4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" y="1587500"/>
            <a:ext cx="6756435" cy="2362200"/>
          </a:xfrm>
        </p:spPr>
        <p:txBody>
          <a:bodyPr/>
          <a:lstStyle/>
          <a:p>
            <a:r>
              <a:rPr lang="es-ES" dirty="0"/>
              <a:t>Tecnología I: Transformación digital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1.5 Servicios en la nube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10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737951" y="2042655"/>
            <a:ext cx="8839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IaaS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: Amazon Web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y Microsoft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Azure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son dos claros ejemplos 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S" sz="1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infraestructura como servicios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a continuación vemos las principales características de cada uno. </a:t>
            </a:r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: El servicio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PaaS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ofrece </a:t>
            </a:r>
            <a:r>
              <a:rPr lang="es-ES" sz="1400" u="sng" dirty="0">
                <a:latin typeface="Arial" panose="020B0604020202020204" pitchFamily="34" charset="0"/>
                <a:cs typeface="Arial" panose="020B0604020202020204" pitchFamily="34" charset="0"/>
              </a:rPr>
              <a:t>plataformas como servicios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En estas plataformas se pueden lanzar aplicaciones como bases de datos, middleware, herramientas de desarrollo, servicios de inteligencia empresarial… </a:t>
            </a:r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: Este modelo de </a:t>
            </a:r>
            <a:r>
              <a:rPr lang="es-ES" sz="1400" u="sng" dirty="0">
                <a:latin typeface="Arial" panose="020B0604020202020204" pitchFamily="34" charset="0"/>
                <a:cs typeface="Arial" panose="020B0604020202020204" pitchFamily="34" charset="0"/>
              </a:rPr>
              <a:t>software como infraestructura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aloja el software de la empresa, así como sus datos, en servidores externos a la misma, y paga una cuota por su utilización.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4081816"/>
            <a:ext cx="7419975" cy="329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5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1.6 Fiebre de los C-LEVEL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11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982213"/>
            <a:ext cx="90570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6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1.7 Data </a:t>
            </a:r>
            <a:r>
              <a:rPr lang="es-ES" dirty="0" err="1" smtClean="0"/>
              <a:t>Storytelling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12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736600" y="2035826"/>
            <a:ext cx="5638800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400" u="sng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Narrativa + Datos </a:t>
            </a:r>
            <a:r>
              <a:rPr lang="es-ES" sz="1400" b="1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s-ES" sz="1400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podremos </a:t>
            </a:r>
            <a:r>
              <a:rPr lang="es-ES" sz="1400" b="1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explicar</a:t>
            </a:r>
            <a:r>
              <a:rPr lang="es-ES" sz="1400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qué ha pasado y por qué un </a:t>
            </a:r>
            <a:r>
              <a:rPr lang="es-ES" sz="1400" i="1" dirty="0" err="1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r>
              <a:rPr lang="es-ES" sz="1400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puede ser importante. Necesitaremos contexto para entender las conclusiones por completo</a:t>
            </a:r>
            <a:r>
              <a:rPr lang="es-ES" sz="1400" dirty="0" smtClean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s-ES" sz="1400" dirty="0">
              <a:solidFill>
                <a:srgbClr val="0505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1400" u="sng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Visualización + Datos = </a:t>
            </a:r>
            <a:r>
              <a:rPr lang="es-ES" sz="1400" u="sng" dirty="0" err="1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Enlighten</a:t>
            </a:r>
            <a:r>
              <a:rPr lang="es-ES" sz="1400" b="1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s-ES" sz="1400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Cuando añadimos una visualización a nuestros datos, podemos </a:t>
            </a:r>
            <a:r>
              <a:rPr lang="es-ES" sz="1400" b="1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iluminar</a:t>
            </a:r>
            <a:r>
              <a:rPr lang="es-ES" sz="1400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 nuestra audiencia con </a:t>
            </a:r>
            <a:r>
              <a:rPr lang="es-ES" sz="1400" i="1" dirty="0" err="1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r>
              <a:rPr lang="es-ES" sz="1400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que no habrían visto de otra manera</a:t>
            </a:r>
            <a:r>
              <a:rPr lang="es-ES" sz="1400" dirty="0" smtClean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s-ES" sz="1400" dirty="0">
              <a:solidFill>
                <a:srgbClr val="0505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1400" u="sng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Narrativa + Visualización = </a:t>
            </a:r>
            <a:r>
              <a:rPr lang="es-ES" sz="1400" u="sng" dirty="0" err="1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Engagement</a:t>
            </a:r>
            <a:r>
              <a:rPr lang="es-ES" sz="1400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La combinación perfecta para lograr ese </a:t>
            </a:r>
            <a:r>
              <a:rPr lang="es-ES" sz="1400" b="1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interés </a:t>
            </a:r>
            <a:r>
              <a:rPr lang="es-ES" sz="1400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incluso para </a:t>
            </a:r>
            <a:r>
              <a:rPr lang="es-ES" sz="1400" b="1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entretener</a:t>
            </a:r>
            <a:r>
              <a:rPr lang="es-ES" sz="1400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 nuestra audiencia.</a:t>
            </a:r>
            <a:r>
              <a:rPr lang="es-ES" sz="1400" b="1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s-ES" sz="1400" b="1" dirty="0" smtClean="0">
              <a:solidFill>
                <a:srgbClr val="0505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s-ES" sz="1400" dirty="0">
              <a:solidFill>
                <a:srgbClr val="0505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1400" b="1" u="sng" dirty="0" smtClean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Visualización </a:t>
            </a:r>
            <a:r>
              <a:rPr lang="es-ES" sz="1400" b="1" u="sng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Narración + Datos = </a:t>
            </a:r>
            <a:r>
              <a:rPr lang="es-ES" sz="1400" b="1" u="sng" dirty="0" err="1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es-ES" sz="1400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logramos contar una historia con nuestros datos, logramos influenciar y </a:t>
            </a:r>
            <a:r>
              <a:rPr lang="es-ES" sz="1400" b="1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llevar a ese cambio que estábamos buscando.</a:t>
            </a:r>
            <a:endParaRPr lang="es-ES" sz="1400" b="0" i="0" dirty="0">
              <a:solidFill>
                <a:srgbClr val="05051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4" descr="Data story telling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784" y="2044700"/>
            <a:ext cx="4731997" cy="378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/>
          <p:cNvSpPr/>
          <p:nvPr/>
        </p:nvSpPr>
        <p:spPr>
          <a:xfrm>
            <a:off x="6658382" y="6379121"/>
            <a:ext cx="3352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Aquí un ejemplo de Data </a:t>
            </a:r>
            <a:r>
              <a:rPr lang="es-ES" sz="1400" b="1" dirty="0" err="1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Storytelling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04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1.8 Tecnologías NO-CODE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13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Picture 2" descr="Qué es el no-code?. Desarrolla software sin escribir… | by Fernando Dedios  Sanguineti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729" y="1897610"/>
            <a:ext cx="6001852" cy="453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731466" y="2094182"/>
            <a:ext cx="2990850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400" b="0" i="0" dirty="0" smtClean="0">
                <a:solidFill>
                  <a:srgbClr val="0505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Las herramientas NO-CODE nos permiten </a:t>
            </a:r>
            <a:r>
              <a:rPr lang="es-ES" sz="1400" b="0" i="0" u="sng" dirty="0" smtClean="0">
                <a:solidFill>
                  <a:srgbClr val="0505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crear todo tipo de proyectos digitales sin la necesidad de contar con grandes recursos ni tampoco conocimientos técnicos</a:t>
            </a:r>
            <a:r>
              <a:rPr lang="es-ES" sz="1400" b="0" i="0" dirty="0" smtClean="0">
                <a:solidFill>
                  <a:srgbClr val="0505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Todo esto ha sido posible </a:t>
            </a:r>
            <a:r>
              <a:rPr lang="es-ES" sz="1400" b="1" i="0" dirty="0" smtClean="0">
                <a:solidFill>
                  <a:srgbClr val="0505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gracias a la evolución de tecnologías </a:t>
            </a:r>
            <a:r>
              <a:rPr lang="es-ES" sz="1400" b="1" i="0" dirty="0" err="1" smtClean="0">
                <a:solidFill>
                  <a:srgbClr val="0505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es-ES" sz="1400" b="1" i="0" dirty="0" smtClean="0">
                <a:solidFill>
                  <a:srgbClr val="0505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 a la accesibilidad para la gestión de grandes volúmenes de datos. </a:t>
            </a:r>
          </a:p>
          <a:p>
            <a:pPr>
              <a:lnSpc>
                <a:spcPct val="150000"/>
              </a:lnSpc>
            </a:pPr>
            <a:endParaRPr lang="es-ES" sz="1400" b="1" dirty="0">
              <a:solidFill>
                <a:srgbClr val="0505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1400" b="1" dirty="0" smtClean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Vamos a descubrir </a:t>
            </a:r>
            <a:r>
              <a:rPr lang="es-ES" sz="1400" b="1" i="0" dirty="0" smtClean="0">
                <a:solidFill>
                  <a:srgbClr val="0505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aquí algunos ejemplos de NO-CODE. </a:t>
            </a:r>
            <a:endParaRPr lang="es-ES" sz="1400" b="1" i="0" dirty="0">
              <a:solidFill>
                <a:srgbClr val="05051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71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1.9 Internet of </a:t>
            </a:r>
            <a:r>
              <a:rPr lang="es-ES" dirty="0" err="1" smtClean="0"/>
              <a:t>things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14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8" name="Picture 2" descr="Internet of Things: What It Is, How It Works, Examples and M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225" y="2044700"/>
            <a:ext cx="7229475" cy="407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/>
          <p:cNvSpPr/>
          <p:nvPr/>
        </p:nvSpPr>
        <p:spPr>
          <a:xfrm>
            <a:off x="736600" y="2044700"/>
            <a:ext cx="4133850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La Internet de las cosas (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) describe la red de objetos físicos ("cosas") que llevan incorporados sensores, software y otras tecnologías con el fin de conectarse e intercambiar datos con otros dispositivos y sistemas a través de Internet. Estos dispositivos van desde objetos domésticos comunes hasta herramientas industriales sofisticadas. </a:t>
            </a:r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más de 7 mil millones de dispositivos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conectados en la actualidad, los expertos prevén que este número aumentará a 10 mil millones para el 2020 y 22 mil millones para el 2025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1400" b="1" dirty="0">
              <a:solidFill>
                <a:srgbClr val="0505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22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1.9 Internet of </a:t>
            </a:r>
            <a:r>
              <a:rPr lang="es-ES" dirty="0" err="1" smtClean="0"/>
              <a:t>things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15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73619" y="1868755"/>
            <a:ext cx="9677400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Accede a la tecnología de sensores de bajo costo y potencia.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 Los sensores asequibles y fiables están haciendo posible la tecnología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para más fabricantes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Conectividad.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 Una gran cantidad de protocolos de red para Internet ha facilitado la conexión de sensores a la nube y a otras cosas para lograr una transferencia de datos 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eficiente</a:t>
            </a:r>
          </a:p>
          <a:p>
            <a:pPr>
              <a:lnSpc>
                <a:spcPct val="150000"/>
              </a:lnSpc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Plataformas de informática en la nube.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 El aumento en la disponibilidad de plataformas en la nube permite a las empresas y 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consumidores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acceder a la infraestructura que necesitan para escalar sin tener que administrarlo todo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Aprendizaje automático y analítica.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 Con los avances en aprendizaje automático y analítica, junto con el acceso a cantidades grandes y variadas de datos almacenados en la nube, las empresas pueden recopilar información de forma más rápida y fácil. </a:t>
            </a:r>
            <a:r>
              <a:rPr lang="es-ES" sz="1400" u="sng" dirty="0">
                <a:latin typeface="Arial" panose="020B0604020202020204" pitchFamily="34" charset="0"/>
                <a:cs typeface="Arial" panose="020B0604020202020204" pitchFamily="34" charset="0"/>
              </a:rPr>
              <a:t>Por un lado, el surgimiento de estas tecnologías aliadas sigue traspasando los límites de </a:t>
            </a:r>
            <a:r>
              <a:rPr lang="es-ES" sz="1400" u="sng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s-ES" sz="1400" u="sng" dirty="0">
                <a:latin typeface="Arial" panose="020B0604020202020204" pitchFamily="34" charset="0"/>
                <a:cs typeface="Arial" panose="020B0604020202020204" pitchFamily="34" charset="0"/>
              </a:rPr>
              <a:t>; por otro, los datos producidos por </a:t>
            </a:r>
            <a:r>
              <a:rPr lang="es-ES" sz="1400" u="sng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s-ES" sz="1400" u="sng" dirty="0">
                <a:latin typeface="Arial" panose="020B0604020202020204" pitchFamily="34" charset="0"/>
                <a:cs typeface="Arial" panose="020B0604020202020204" pitchFamily="34" charset="0"/>
              </a:rPr>
              <a:t> también alimentan estas tecnologías</a:t>
            </a:r>
            <a:r>
              <a:rPr lang="es-ES" sz="1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Inteligencia artificial (IA) conversacional.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 Los avances en las redes neuronales han llevado el procesamiento del lenguaje natural (PLN) a los dispositivos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(como los asistentes personales digitales Alexa,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Cortana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Siri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) y los han hecho atractivos, asequibles y viables para uso doméstico.</a:t>
            </a:r>
          </a:p>
        </p:txBody>
      </p:sp>
    </p:spTree>
    <p:extLst>
      <p:ext uri="{BB962C8B-B14F-4D97-AF65-F5344CB8AC3E}">
        <p14:creationId xmlns:p14="http://schemas.microsoft.com/office/powerpoint/2010/main" val="166603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1.10 Herramientas Data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16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7" name="Picture 2" descr="Early 2022) 8 HubSpot Alternatives You Should Switch To, N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648354"/>
            <a:ext cx="9291814" cy="368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9A94660F-24AB-6D4B-8F61-C2C12E8D184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3250" y="5573202"/>
            <a:ext cx="8305800" cy="169993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¿Conoces alguna de estas herramientas? ¿Las has utilizado?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¿Qué otras herramientas disruptivas conoces o te han sorprendido últimamente?</a:t>
            </a:r>
            <a:endParaRPr lang="es-ES" sz="14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78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1.11 Metodologías ágiles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17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Marcador de texto 13">
            <a:extLst>
              <a:ext uri="{FF2B5EF4-FFF2-40B4-BE49-F238E27FC236}">
                <a16:creationId xmlns:a16="http://schemas.microsoft.com/office/drawing/2014/main" id="{9A94660F-24AB-6D4B-8F61-C2C12E8D184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3074" y="1816099"/>
            <a:ext cx="4876800" cy="538134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‘Agile’ es mucho más que una metodología para el desarrollo de proyectos que precisan de rapidez y flexibilidad, es una filosofía que supone una forma distinta de trabajar y de organizarse. </a:t>
            </a:r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tal forma que cada proyecto se ‘trocea’ en pequeñas partes que tienen que completarse y entregarse en pocas semanas. El objetivo es desarrollar productos y servicios de calidad que respondan a las necesidades de unos clientes cuyas prioridades cambian a una velocidad 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cada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vez mayor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Thinking</a:t>
            </a:r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Scrum</a:t>
            </a:r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Kanban</a:t>
            </a:r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474" y="1816100"/>
            <a:ext cx="4172465" cy="39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1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1.12 Lean </a:t>
            </a:r>
            <a:r>
              <a:rPr lang="es-ES" dirty="0" err="1" smtClean="0"/>
              <a:t>Startup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18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Marcador de texto 13">
            <a:extLst>
              <a:ext uri="{FF2B5EF4-FFF2-40B4-BE49-F238E27FC236}">
                <a16:creationId xmlns:a16="http://schemas.microsoft.com/office/drawing/2014/main" id="{9A94660F-24AB-6D4B-8F61-C2C12E8D184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43556" y="1878838"/>
            <a:ext cx="5093446" cy="538134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Este círculo consiste en transformar y 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crear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 las ideas en productos, 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medir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 la reacción y comportamiento de los clientes frente a los productos y 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aprender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 si perseverar o pivotar la idea de negocio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Y lo más importante: para validar nuestro aprendizaje, no es preciso esperar a tener un producto perfectamente acabado, sino actuar con rapidez para </a:t>
            </a:r>
            <a:r>
              <a:rPr lang="es-ES" sz="1400" i="1" dirty="0">
                <a:latin typeface="Arial" panose="020B0604020202020204" pitchFamily="34" charset="0"/>
                <a:cs typeface="Arial" panose="020B0604020202020204" pitchFamily="34" charset="0"/>
              </a:rPr>
              <a:t>testear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 lo antes posible nuestras hipótesis con clientes reales. Así podremos conocer si estamos en la línea que buscamos, o necesitamos rectificar y reconducir la idea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Es aquí cuando nace el concepto de 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producto mínimo viable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 (MVP por sus siglas en inglés), el cual hace referencia a aquel producto piloto que representa una versión de la idea que queremos lanzar con las características suficientes para dar a conocer el producto en el mercado.</a:t>
            </a:r>
          </a:p>
          <a:p>
            <a:pPr>
              <a:lnSpc>
                <a:spcPct val="150000"/>
              </a:lnSpc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002" y="1897610"/>
            <a:ext cx="3685358" cy="36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2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8C3E6E4-896F-9547-BD19-38ABD6D54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4196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3055057-519B-F940-98AE-09C41F640B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2. Datos en los negocios online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606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757623-A120-C043-9499-82325EFB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6923A72-D76C-584F-81C8-59E8FFDF99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343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24E358DB-09CC-D54C-8384-35417DB2EE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9450" y="2197101"/>
            <a:ext cx="5181600" cy="411479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sz="2000" spc="105" dirty="0" smtClean="0"/>
              <a:t>Recorrido por el mundo data</a:t>
            </a:r>
            <a:br>
              <a:rPr lang="es-ES" sz="2000" spc="105" dirty="0" smtClean="0"/>
            </a:br>
            <a:r>
              <a:rPr lang="es-ES" sz="2000" spc="105" dirty="0" smtClean="0"/>
              <a:t>	</a:t>
            </a:r>
            <a:r>
              <a:rPr lang="es-ES" spc="105" dirty="0" smtClean="0"/>
              <a:t>1.1 Cultura data-</a:t>
            </a:r>
            <a:r>
              <a:rPr lang="es-ES" spc="105" dirty="0" err="1" smtClean="0"/>
              <a:t>driven</a:t>
            </a:r>
            <a:r>
              <a:rPr lang="es-ES" spc="105" dirty="0" smtClean="0"/>
              <a:t/>
            </a:r>
            <a:br>
              <a:rPr lang="es-ES" spc="105" dirty="0" smtClean="0"/>
            </a:br>
            <a:r>
              <a:rPr lang="es-ES" spc="105" dirty="0" smtClean="0"/>
              <a:t>	1.2 La ubicuidad	</a:t>
            </a:r>
          </a:p>
          <a:p>
            <a:r>
              <a:rPr lang="es-ES" spc="105" dirty="0"/>
              <a:t>	</a:t>
            </a:r>
            <a:r>
              <a:rPr lang="es-ES" spc="105" dirty="0" smtClean="0"/>
              <a:t>1.3 </a:t>
            </a:r>
            <a:r>
              <a:rPr lang="es-ES" spc="105" dirty="0"/>
              <a:t>Suite de Google </a:t>
            </a:r>
            <a:r>
              <a:rPr lang="es-ES" spc="105" dirty="0" smtClean="0"/>
              <a:t/>
            </a:r>
            <a:br>
              <a:rPr lang="es-ES" spc="105" dirty="0" smtClean="0"/>
            </a:br>
            <a:r>
              <a:rPr lang="es-ES" spc="105" dirty="0"/>
              <a:t>	</a:t>
            </a:r>
            <a:r>
              <a:rPr lang="es-ES" spc="105" dirty="0" smtClean="0"/>
              <a:t>1.4 Google </a:t>
            </a:r>
            <a:r>
              <a:rPr lang="es-ES" spc="105" dirty="0" err="1" smtClean="0"/>
              <a:t>Trends</a:t>
            </a:r>
            <a:endParaRPr lang="es-ES" spc="105" dirty="0"/>
          </a:p>
          <a:p>
            <a:r>
              <a:rPr lang="es-ES" sz="2000" spc="105" dirty="0"/>
              <a:t>	</a:t>
            </a:r>
            <a:r>
              <a:rPr lang="es-ES" spc="105" dirty="0"/>
              <a:t>1.5 Servicios en la nube	</a:t>
            </a:r>
            <a:endParaRPr lang="es-ES" spc="105" dirty="0" smtClean="0"/>
          </a:p>
          <a:p>
            <a:r>
              <a:rPr lang="es-ES" spc="105" dirty="0"/>
              <a:t>	</a:t>
            </a:r>
            <a:r>
              <a:rPr lang="es-ES" spc="105" dirty="0" smtClean="0"/>
              <a:t>1.6 La fiebre de los C-</a:t>
            </a:r>
            <a:r>
              <a:rPr lang="es-ES" spc="105" dirty="0" err="1" smtClean="0"/>
              <a:t>Level</a:t>
            </a:r>
            <a:endParaRPr lang="es-ES" spc="105" dirty="0" smtClean="0"/>
          </a:p>
          <a:p>
            <a:r>
              <a:rPr lang="es-ES" spc="105" dirty="0"/>
              <a:t>	</a:t>
            </a:r>
            <a:r>
              <a:rPr lang="es-ES" spc="105" dirty="0" smtClean="0"/>
              <a:t>1.7 Data </a:t>
            </a:r>
            <a:r>
              <a:rPr lang="es-ES" spc="105" dirty="0" err="1" smtClean="0"/>
              <a:t>Storytelling</a:t>
            </a:r>
            <a:endParaRPr lang="es-ES" spc="105" dirty="0"/>
          </a:p>
          <a:p>
            <a:r>
              <a:rPr lang="es-ES" spc="105" dirty="0" smtClean="0"/>
              <a:t>             1.8 Tecnologías NO-CODE</a:t>
            </a:r>
          </a:p>
          <a:p>
            <a:r>
              <a:rPr lang="es-ES" spc="105" dirty="0"/>
              <a:t> </a:t>
            </a:r>
            <a:r>
              <a:rPr lang="es-ES" spc="105" dirty="0" smtClean="0"/>
              <a:t>            1.9 Internet of </a:t>
            </a:r>
            <a:r>
              <a:rPr lang="es-ES" spc="105" dirty="0" err="1" smtClean="0"/>
              <a:t>Things</a:t>
            </a:r>
            <a:endParaRPr lang="es-ES" spc="105" dirty="0" smtClean="0"/>
          </a:p>
          <a:p>
            <a:r>
              <a:rPr lang="es-ES" spc="105" dirty="0"/>
              <a:t>	</a:t>
            </a:r>
            <a:r>
              <a:rPr lang="es-ES" spc="105" dirty="0" smtClean="0"/>
              <a:t>1.10 Herramientas Data</a:t>
            </a:r>
            <a:endParaRPr lang="es-ES" spc="105" dirty="0"/>
          </a:p>
          <a:p>
            <a:r>
              <a:rPr lang="es-ES" spc="105" dirty="0" smtClean="0"/>
              <a:t>           1.11 Metodologías ágiles</a:t>
            </a:r>
          </a:p>
          <a:p>
            <a:r>
              <a:rPr lang="es-ES" spc="105" dirty="0"/>
              <a:t> </a:t>
            </a:r>
            <a:r>
              <a:rPr lang="es-ES" spc="105" dirty="0" smtClean="0"/>
              <a:t>          1.12 Lean </a:t>
            </a:r>
            <a:r>
              <a:rPr lang="es-ES" spc="105" dirty="0" err="1" smtClean="0"/>
              <a:t>Startup</a:t>
            </a:r>
            <a:r>
              <a:rPr lang="es-ES" sz="2000" spc="105" dirty="0"/>
              <a:t/>
            </a:r>
            <a:br>
              <a:rPr lang="es-ES" sz="2000" spc="105" dirty="0"/>
            </a:br>
            <a:endParaRPr lang="es-ES" dirty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24E358DB-09CC-D54C-8384-35417DB2EE62}"/>
              </a:ext>
            </a:extLst>
          </p:cNvPr>
          <p:cNvSpPr txBox="1">
            <a:spLocks/>
          </p:cNvSpPr>
          <p:nvPr/>
        </p:nvSpPr>
        <p:spPr>
          <a:xfrm>
            <a:off x="5251450" y="2197101"/>
            <a:ext cx="5410200" cy="42672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2pPr>
            <a:lvl3pPr marL="9144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3pPr>
            <a:lvl4pPr marL="13716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4pPr>
            <a:lvl5pPr marL="18288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kern="0" spc="105" dirty="0"/>
              <a:t>2</a:t>
            </a:r>
            <a:r>
              <a:rPr lang="es-ES" sz="2000" kern="0" spc="105" dirty="0" smtClean="0"/>
              <a:t>. Datos en los negocios online</a:t>
            </a:r>
            <a:br>
              <a:rPr lang="es-ES" sz="2000" kern="0" spc="105" dirty="0" smtClean="0"/>
            </a:br>
            <a:r>
              <a:rPr lang="es-ES" sz="2000" kern="0" spc="105" dirty="0" smtClean="0"/>
              <a:t>	</a:t>
            </a:r>
            <a:r>
              <a:rPr lang="es-ES" kern="0" spc="105" dirty="0"/>
              <a:t>2</a:t>
            </a:r>
            <a:r>
              <a:rPr lang="es-ES" kern="0" spc="105" dirty="0" smtClean="0"/>
              <a:t>.1 Twitter, Facebook, </a:t>
            </a:r>
            <a:r>
              <a:rPr lang="es-ES" kern="0" spc="105" dirty="0" err="1" smtClean="0"/>
              <a:t>Wallapop</a:t>
            </a:r>
            <a:r>
              <a:rPr lang="es-ES" kern="0" spc="105" dirty="0" smtClean="0"/>
              <a:t> y </a:t>
            </a:r>
            <a:r>
              <a:rPr lang="es-ES" kern="0" spc="105" dirty="0" err="1" smtClean="0"/>
              <a:t>Fitbit</a:t>
            </a:r>
            <a:r>
              <a:rPr lang="es-ES" kern="0" spc="105" dirty="0" smtClean="0"/>
              <a:t/>
            </a:r>
            <a:br>
              <a:rPr lang="es-ES" kern="0" spc="105" dirty="0" smtClean="0"/>
            </a:br>
            <a:r>
              <a:rPr lang="es-ES" kern="0" spc="105" dirty="0" smtClean="0"/>
              <a:t>	2.2 </a:t>
            </a:r>
            <a:r>
              <a:rPr lang="es-ES" spc="105" dirty="0" err="1"/>
              <a:t>KPI’s</a:t>
            </a:r>
            <a:r>
              <a:rPr lang="es-ES" spc="105" dirty="0"/>
              <a:t> </a:t>
            </a:r>
            <a:r>
              <a:rPr lang="es-ES" spc="105" dirty="0" smtClean="0"/>
              <a:t>y KGI</a:t>
            </a:r>
            <a:endParaRPr lang="es-ES" kern="0" spc="105" dirty="0" smtClean="0"/>
          </a:p>
          <a:p>
            <a:r>
              <a:rPr lang="es-ES" kern="0" spc="105" dirty="0" smtClean="0"/>
              <a:t>	2.3 Medidores NPS</a:t>
            </a:r>
            <a:br>
              <a:rPr lang="es-ES" kern="0" spc="105" dirty="0" smtClean="0"/>
            </a:br>
            <a:r>
              <a:rPr lang="es-ES" kern="0" spc="105" dirty="0" smtClean="0"/>
              <a:t>	2.4 Marketing digital</a:t>
            </a:r>
          </a:p>
          <a:p>
            <a:r>
              <a:rPr lang="es-ES" kern="0" spc="105" dirty="0" smtClean="0"/>
              <a:t>	2.5 ROI	</a:t>
            </a:r>
            <a:br>
              <a:rPr lang="es-ES" kern="0" spc="105" dirty="0" smtClean="0"/>
            </a:br>
            <a:r>
              <a:rPr lang="es-ES" kern="0" spc="105" dirty="0" smtClean="0"/>
              <a:t>	2.6 </a:t>
            </a:r>
            <a:r>
              <a:rPr lang="es-ES" kern="0" spc="105" dirty="0"/>
              <a:t>A</a:t>
            </a:r>
            <a:r>
              <a:rPr lang="es-ES" kern="0" spc="105" dirty="0" smtClean="0"/>
              <a:t>nalítica Digital</a:t>
            </a:r>
          </a:p>
          <a:p>
            <a:r>
              <a:rPr lang="es-ES" kern="0" spc="105" dirty="0"/>
              <a:t>	2</a:t>
            </a:r>
            <a:r>
              <a:rPr lang="es-ES" kern="0" spc="105" dirty="0" smtClean="0"/>
              <a:t>.7 Dimensiones y métricas</a:t>
            </a:r>
            <a:br>
              <a:rPr lang="es-ES" kern="0" spc="105" dirty="0" smtClean="0"/>
            </a:br>
            <a:endParaRPr lang="es-ES" sz="2000" kern="0" spc="105" dirty="0" smtClean="0"/>
          </a:p>
          <a:p>
            <a:r>
              <a:rPr lang="es-ES" sz="2000" kern="0" spc="105" dirty="0"/>
              <a:t>3</a:t>
            </a:r>
            <a:r>
              <a:rPr lang="es-ES" sz="2000" kern="0" spc="105" dirty="0" smtClean="0"/>
              <a:t>. Ejercicios</a:t>
            </a:r>
          </a:p>
          <a:p>
            <a:endParaRPr lang="es-ES" sz="2000" kern="0" spc="105" dirty="0"/>
          </a:p>
          <a:p>
            <a:r>
              <a:rPr lang="es-ES" sz="2000" kern="0" spc="105" dirty="0" smtClean="0"/>
              <a:t>4. </a:t>
            </a:r>
            <a:r>
              <a:rPr lang="es-ES" sz="2000" kern="0" spc="105" dirty="0" err="1" smtClean="0"/>
              <a:t>Bonus</a:t>
            </a:r>
            <a:r>
              <a:rPr lang="es-ES" sz="2000" kern="0" spc="105" dirty="0" smtClean="0"/>
              <a:t>:</a:t>
            </a:r>
          </a:p>
          <a:p>
            <a:r>
              <a:rPr lang="es-ES" kern="0" spc="105" dirty="0"/>
              <a:t>	</a:t>
            </a:r>
            <a:r>
              <a:rPr lang="es-ES" kern="0" spc="105" dirty="0" smtClean="0"/>
              <a:t>4.1 Búsquedas de Google avanzadas</a:t>
            </a:r>
            <a:br>
              <a:rPr lang="es-ES" kern="0" spc="105" dirty="0" smtClean="0"/>
            </a:br>
            <a:endParaRPr lang="es-ES" sz="1200" kern="0" dirty="0"/>
          </a:p>
        </p:txBody>
      </p:sp>
    </p:spTree>
    <p:extLst>
      <p:ext uri="{BB962C8B-B14F-4D97-AF65-F5344CB8AC3E}">
        <p14:creationId xmlns:p14="http://schemas.microsoft.com/office/powerpoint/2010/main" val="208125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6019800" cy="430887"/>
          </a:xfrm>
        </p:spPr>
        <p:txBody>
          <a:bodyPr/>
          <a:lstStyle/>
          <a:p>
            <a:r>
              <a:rPr lang="es-ES" dirty="0" smtClean="0"/>
              <a:t>2.1 Meta, Twitter, </a:t>
            </a:r>
            <a:r>
              <a:rPr lang="es-ES" dirty="0" err="1" smtClean="0"/>
              <a:t>Fitbit</a:t>
            </a:r>
            <a:r>
              <a:rPr lang="es-ES" dirty="0" smtClean="0"/>
              <a:t> y </a:t>
            </a:r>
            <a:r>
              <a:rPr lang="es-ES" dirty="0" err="1" smtClean="0"/>
              <a:t>Wallapop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20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Picture 6" descr="Sitio oficial de Fitbit para smartwatches, pulseras de actividad, monitores  deportivos y mucho má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865" y="3979998"/>
            <a:ext cx="2673031" cy="140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9A94660F-24AB-6D4B-8F61-C2C12E8D184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541" y="1871940"/>
            <a:ext cx="5093446" cy="5381347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¿Cómo generan beneficio estas empresas?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¿Creéis que viven de la publicidad?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Fitbit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genera beneficio de vender pulseras únicamente?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¿Por qué estas empresas siguen aumentando su valor y su cotización a lo largo del tiempo?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¿Por qué una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startup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como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wallapop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ha conseguido tantas rondas de financiación en su meteórico progreso?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¿Por qué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Elon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Musk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ha comprado Twitter?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¿Cómo influyen los datos en el crecimiento de estas 4 compañías? 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Wallapop - Wikipedia, la enciclopedia lib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2963340"/>
            <a:ext cx="3276600" cy="126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rchivo:Meta Platforms Inc. logo.svg - Wikipedia, la enciclopedia lib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881" y="2464882"/>
            <a:ext cx="1905000" cy="38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Archivo:Twitter-logo.svg - Wikipedia, la enciclopedia lib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323" y="5495116"/>
            <a:ext cx="616114" cy="50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03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2.2 </a:t>
            </a:r>
            <a:r>
              <a:rPr lang="es-ES" dirty="0" err="1" smtClean="0"/>
              <a:t>KPIs</a:t>
            </a:r>
            <a:r>
              <a:rPr lang="es-ES" dirty="0" smtClean="0"/>
              <a:t> y </a:t>
            </a:r>
            <a:r>
              <a:rPr lang="es-ES" dirty="0" err="1" smtClean="0"/>
              <a:t>KGIs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21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AAEFC0C8-2157-8A42-B9E4-DD9CFFAD7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850" y="2085529"/>
            <a:ext cx="7315200" cy="4360694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b="1" dirty="0" err="1" smtClean="0"/>
              <a:t>KPIs</a:t>
            </a:r>
            <a:endParaRPr lang="es-ES" b="1" dirty="0"/>
          </a:p>
          <a:p>
            <a:pPr marL="12700">
              <a:spcBef>
                <a:spcPts val="100"/>
              </a:spcBef>
            </a:pPr>
            <a:r>
              <a:rPr lang="es-ES" dirty="0" smtClean="0"/>
              <a:t>La </a:t>
            </a:r>
            <a:r>
              <a:rPr lang="es-ES" dirty="0"/>
              <a:t>palabra KPI proviene de las siglas de la frase </a:t>
            </a:r>
            <a:r>
              <a:rPr lang="es-ES" b="1" dirty="0"/>
              <a:t>“Key Performance </a:t>
            </a:r>
            <a:r>
              <a:rPr lang="es-ES" b="1" dirty="0" err="1"/>
              <a:t>Indicators</a:t>
            </a:r>
            <a:r>
              <a:rPr lang="es-ES" b="1" dirty="0"/>
              <a:t>”</a:t>
            </a:r>
            <a:r>
              <a:rPr lang="es-ES" dirty="0"/>
              <a:t>. Esto se traduce como “indicadores claves de desempeño”. </a:t>
            </a:r>
            <a:endParaRPr lang="es-ES" dirty="0" smtClean="0"/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r>
              <a:rPr lang="es-ES" dirty="0" smtClean="0"/>
              <a:t>Los KPI serán los indicadores clave para llevar a cabo una estrategia 100% Data-</a:t>
            </a:r>
            <a:r>
              <a:rPr lang="es-ES" dirty="0" err="1" smtClean="0"/>
              <a:t>Driven</a:t>
            </a:r>
            <a:r>
              <a:rPr lang="es-ES" dirty="0" smtClean="0"/>
              <a:t> Marketing. A menudo, las empresas tecnológicas (por ej. las </a:t>
            </a:r>
            <a:r>
              <a:rPr lang="es-ES" dirty="0" err="1" smtClean="0"/>
              <a:t>Sartups</a:t>
            </a:r>
            <a:r>
              <a:rPr lang="es-ES" dirty="0" smtClean="0"/>
              <a:t>) se esfuerzan mucho en definir sus KPI en la fase inicial de lanzamiento para medir su crecimiento. </a:t>
            </a:r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r>
              <a:rPr lang="es-ES" dirty="0" smtClean="0"/>
              <a:t>Un KPI por lo general debe ser: </a:t>
            </a:r>
            <a:endParaRPr lang="es-ES" dirty="0"/>
          </a:p>
          <a:p>
            <a:pPr marL="12700">
              <a:spcBef>
                <a:spcPts val="100"/>
              </a:spcBef>
            </a:pPr>
            <a:endParaRPr lang="es-ES" b="1" dirty="0"/>
          </a:p>
          <a:p>
            <a:r>
              <a:rPr lang="es-ES" b="1" dirty="0" err="1"/>
              <a:t>S</a:t>
            </a:r>
            <a:r>
              <a:rPr lang="es-ES" dirty="0" err="1"/>
              <a:t>pecific</a:t>
            </a:r>
            <a:r>
              <a:rPr lang="es-ES" dirty="0"/>
              <a:t>: </a:t>
            </a:r>
            <a:r>
              <a:rPr lang="es-ES" dirty="0" smtClean="0"/>
              <a:t>específico</a:t>
            </a:r>
          </a:p>
          <a:p>
            <a:endParaRPr lang="es-ES" dirty="0"/>
          </a:p>
          <a:p>
            <a:r>
              <a:rPr lang="es-ES" b="1" dirty="0" err="1"/>
              <a:t>M</a:t>
            </a:r>
            <a:r>
              <a:rPr lang="es-ES" dirty="0" err="1"/>
              <a:t>easurable</a:t>
            </a:r>
            <a:r>
              <a:rPr lang="es-ES" dirty="0"/>
              <a:t>: </a:t>
            </a:r>
            <a:r>
              <a:rPr lang="es-ES" dirty="0" smtClean="0"/>
              <a:t>medible</a:t>
            </a:r>
          </a:p>
          <a:p>
            <a:endParaRPr lang="es-ES" dirty="0"/>
          </a:p>
          <a:p>
            <a:r>
              <a:rPr lang="es-ES" b="1" dirty="0" err="1"/>
              <a:t>A</a:t>
            </a:r>
            <a:r>
              <a:rPr lang="es-ES" dirty="0" err="1"/>
              <a:t>chievable</a:t>
            </a:r>
            <a:r>
              <a:rPr lang="es-ES" dirty="0"/>
              <a:t>: </a:t>
            </a:r>
            <a:r>
              <a:rPr lang="es-ES" dirty="0" smtClean="0"/>
              <a:t>alcanzable</a:t>
            </a:r>
          </a:p>
          <a:p>
            <a:endParaRPr lang="es-ES" dirty="0"/>
          </a:p>
          <a:p>
            <a:r>
              <a:rPr lang="es-ES" b="1" dirty="0" err="1"/>
              <a:t>R</a:t>
            </a:r>
            <a:r>
              <a:rPr lang="es-ES" dirty="0" err="1"/>
              <a:t>elevant</a:t>
            </a:r>
            <a:r>
              <a:rPr lang="es-ES" dirty="0"/>
              <a:t>: relevante </a:t>
            </a:r>
            <a:endParaRPr lang="es-ES" dirty="0" smtClean="0"/>
          </a:p>
          <a:p>
            <a:endParaRPr lang="es-ES" dirty="0"/>
          </a:p>
          <a:p>
            <a:r>
              <a:rPr lang="es-ES" b="1" dirty="0"/>
              <a:t>T</a:t>
            </a:r>
            <a:r>
              <a:rPr lang="es-ES" dirty="0"/>
              <a:t>ime </a:t>
            </a:r>
            <a:r>
              <a:rPr lang="es-ES" dirty="0" err="1"/>
              <a:t>based</a:t>
            </a:r>
            <a:r>
              <a:rPr lang="es-ES" dirty="0"/>
              <a:t>: con límite de tiempo </a:t>
            </a:r>
          </a:p>
          <a:p>
            <a:pPr marL="12700">
              <a:spcBef>
                <a:spcPts val="100"/>
              </a:spcBef>
            </a:pPr>
            <a:endParaRPr lang="es-ES" sz="1400" dirty="0"/>
          </a:p>
          <a:p>
            <a:pPr marL="12700">
              <a:spcBef>
                <a:spcPts val="100"/>
              </a:spcBef>
            </a:pPr>
            <a:endParaRPr lang="es-ES" sz="140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850" y="4638631"/>
            <a:ext cx="6019800" cy="177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0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/>
              <a:t>2.2 </a:t>
            </a:r>
            <a:r>
              <a:rPr lang="es-ES" dirty="0" err="1"/>
              <a:t>KPIs</a:t>
            </a:r>
            <a:r>
              <a:rPr lang="es-ES" dirty="0"/>
              <a:t> y </a:t>
            </a:r>
            <a:r>
              <a:rPr lang="es-ES" dirty="0" err="1"/>
              <a:t>KGIs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22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AAEFC0C8-2157-8A42-B9E4-DD9CFFAD7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850" y="2085529"/>
            <a:ext cx="7315200" cy="4360694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b="1" dirty="0" err="1"/>
              <a:t>KGIs</a:t>
            </a:r>
            <a:endParaRPr lang="es-ES" b="1" dirty="0"/>
          </a:p>
          <a:p>
            <a:pPr marL="12700">
              <a:spcBef>
                <a:spcPts val="100"/>
              </a:spcBef>
            </a:pPr>
            <a:r>
              <a:rPr lang="es-ES" dirty="0"/>
              <a:t>A diferencia de los </a:t>
            </a:r>
            <a:r>
              <a:rPr lang="es-ES" dirty="0" err="1"/>
              <a:t>KPIs</a:t>
            </a:r>
            <a:r>
              <a:rPr lang="es-ES" dirty="0"/>
              <a:t>, conocemos los KGI como indicadores que enmarcamos dentro de nuestros objetivos de negocio. Sus siglas hacen referencia a Key </a:t>
            </a:r>
            <a:r>
              <a:rPr lang="es-ES" dirty="0" err="1"/>
              <a:t>Goal</a:t>
            </a:r>
            <a:r>
              <a:rPr lang="es-ES" dirty="0"/>
              <a:t> </a:t>
            </a:r>
            <a:r>
              <a:rPr lang="es-ES" dirty="0" err="1"/>
              <a:t>Indicator</a:t>
            </a:r>
            <a:r>
              <a:rPr lang="es-ES" dirty="0"/>
              <a:t>. </a:t>
            </a:r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r>
              <a:rPr lang="es-ES" dirty="0"/>
              <a:t>Imagina que vas a la consulta del médico para una revisión rutinaria. El doctor o doctora decide tomar tu peso y tu altura: </a:t>
            </a:r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r>
              <a:rPr lang="es-ES" b="1" dirty="0"/>
              <a:t>Altura</a:t>
            </a:r>
            <a:r>
              <a:rPr lang="es-ES" dirty="0"/>
              <a:t>: 1,70m</a:t>
            </a:r>
          </a:p>
          <a:p>
            <a:pPr marL="12700">
              <a:spcBef>
                <a:spcPts val="100"/>
              </a:spcBef>
            </a:pPr>
            <a:r>
              <a:rPr lang="es-ES" b="1" dirty="0"/>
              <a:t>Peso:</a:t>
            </a:r>
            <a:r>
              <a:rPr lang="es-ES" dirty="0"/>
              <a:t> 95kg</a:t>
            </a:r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r>
              <a:rPr lang="es-ES" dirty="0"/>
              <a:t>A parir de estos ‘KPI’ el doctor te dice que para estar en un estado de salud correcto y tener un IMC recomendable, tus medidas deberían ser:</a:t>
            </a:r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r>
              <a:rPr lang="es-ES" b="1" dirty="0"/>
              <a:t>Altura:</a:t>
            </a:r>
            <a:r>
              <a:rPr lang="es-ES" dirty="0"/>
              <a:t> 1,70m</a:t>
            </a:r>
          </a:p>
          <a:p>
            <a:pPr marL="12700">
              <a:spcBef>
                <a:spcPts val="100"/>
              </a:spcBef>
            </a:pPr>
            <a:r>
              <a:rPr lang="es-ES" b="1" dirty="0"/>
              <a:t>Peso:</a:t>
            </a:r>
            <a:r>
              <a:rPr lang="es-ES" dirty="0"/>
              <a:t> 80kg</a:t>
            </a:r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r>
              <a:rPr lang="es-ES" dirty="0"/>
              <a:t>En este caso, a partir de tus </a:t>
            </a:r>
            <a:r>
              <a:rPr lang="es-ES" dirty="0" err="1"/>
              <a:t>KPIs</a:t>
            </a:r>
            <a:r>
              <a:rPr lang="es-ES" dirty="0"/>
              <a:t>, la doctora ha establecido unos KGI en los que tendrás que centrar tus esfuerzos a partir de ahora. </a:t>
            </a:r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r>
              <a:rPr lang="es-ES" dirty="0"/>
              <a:t>¿Se entiende la diferencia, verdad?</a:t>
            </a:r>
          </a:p>
          <a:p>
            <a:pPr marL="12700">
              <a:spcBef>
                <a:spcPts val="100"/>
              </a:spcBef>
            </a:pPr>
            <a:endParaRPr lang="es-ES" sz="1400" dirty="0"/>
          </a:p>
          <a:p>
            <a:pPr marL="12700">
              <a:spcBef>
                <a:spcPts val="100"/>
              </a:spcBef>
            </a:pPr>
            <a:endParaRPr lang="es-ES" sz="1400" dirty="0" smtClean="0"/>
          </a:p>
        </p:txBody>
      </p:sp>
    </p:spTree>
    <p:extLst>
      <p:ext uri="{BB962C8B-B14F-4D97-AF65-F5344CB8AC3E}">
        <p14:creationId xmlns:p14="http://schemas.microsoft.com/office/powerpoint/2010/main" val="282487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2.3 Medidores NPS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23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AAEFC0C8-2157-8A42-B9E4-DD9CFFAD7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7211" y="1894638"/>
            <a:ext cx="9144000" cy="897588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dirty="0" smtClean="0"/>
              <a:t>¿Son los medidores de NPS un buen ejemplo de KPI? </a:t>
            </a:r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r>
              <a:rPr lang="es-ES" dirty="0" smtClean="0"/>
              <a:t>¿Utilizaríais un medidor NPS en vuestra propia organización? ¿Por qué? </a:t>
            </a:r>
            <a:endParaRPr lang="es-ES" dirty="0"/>
          </a:p>
          <a:p>
            <a:pPr marL="12700" indent="0">
              <a:spcBef>
                <a:spcPts val="100"/>
              </a:spcBef>
            </a:pPr>
            <a:endParaRPr lang="es-ES" sz="1400" dirty="0"/>
          </a:p>
        </p:txBody>
      </p:sp>
      <p:pic>
        <p:nvPicPr>
          <p:cNvPr id="7" name="Picture 2" descr="What is the Net Promoter Score®? | ReviewP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11" y="4653862"/>
            <a:ext cx="5486400" cy="261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NPS survey | Net Promoter Score survey question | QuestionP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38" y="2953333"/>
            <a:ext cx="9172575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Net Promoter Score®: How to effectively create NPS directly in Survio -  Part 4 - Blog Survi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343" y="4900398"/>
            <a:ext cx="3433755" cy="185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15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2.4 Marketing Digital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24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Picture 2" descr="Marketing Automation: cómo mantener la conversación con el cliente |  MDir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362" y="2120900"/>
            <a:ext cx="5883419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AAEFC0C8-2157-8A42-B9E4-DD9CFFAD7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9247" y="1968500"/>
            <a:ext cx="4495800" cy="4830095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1400" b="1" dirty="0" smtClean="0"/>
              <a:t>SEO </a:t>
            </a:r>
          </a:p>
          <a:p>
            <a:pPr marL="12700">
              <a:spcBef>
                <a:spcPts val="100"/>
              </a:spcBef>
            </a:pPr>
            <a:r>
              <a:rPr lang="es-ES" dirty="0" smtClean="0"/>
              <a:t>Todo el tráfico generado de forma orgánica proveniente de buscadores (google, </a:t>
            </a:r>
            <a:r>
              <a:rPr lang="es-ES" dirty="0" err="1" smtClean="0"/>
              <a:t>yahoo</a:t>
            </a:r>
            <a:r>
              <a:rPr lang="es-ES" dirty="0" smtClean="0"/>
              <a:t>, </a:t>
            </a:r>
            <a:r>
              <a:rPr lang="es-ES" dirty="0" err="1" smtClean="0"/>
              <a:t>bing</a:t>
            </a:r>
            <a:r>
              <a:rPr lang="es-ES" dirty="0" smtClean="0"/>
              <a:t>, </a:t>
            </a:r>
            <a:r>
              <a:rPr lang="es-ES" dirty="0" err="1" smtClean="0"/>
              <a:t>duck</a:t>
            </a:r>
            <a:r>
              <a:rPr lang="es-ES" dirty="0" smtClean="0"/>
              <a:t> </a:t>
            </a:r>
            <a:r>
              <a:rPr lang="es-ES" dirty="0" err="1" smtClean="0"/>
              <a:t>duck</a:t>
            </a:r>
            <a:r>
              <a:rPr lang="es-ES" dirty="0" smtClean="0"/>
              <a:t> </a:t>
            </a:r>
            <a:r>
              <a:rPr lang="es-ES" dirty="0" err="1" smtClean="0"/>
              <a:t>go</a:t>
            </a:r>
            <a:r>
              <a:rPr lang="es-ES" dirty="0" smtClean="0"/>
              <a:t>, etc.)</a:t>
            </a:r>
            <a:endParaRPr lang="es-ES" b="1" dirty="0"/>
          </a:p>
          <a:p>
            <a:pPr marL="12700">
              <a:spcBef>
                <a:spcPts val="100"/>
              </a:spcBef>
            </a:pPr>
            <a:endParaRPr lang="es-ES" b="1" dirty="0"/>
          </a:p>
          <a:p>
            <a:pPr marL="12700">
              <a:spcBef>
                <a:spcPts val="100"/>
              </a:spcBef>
            </a:pPr>
            <a:r>
              <a:rPr lang="es-ES" b="1" dirty="0" smtClean="0"/>
              <a:t>SEM/PPC</a:t>
            </a:r>
          </a:p>
          <a:p>
            <a:pPr marL="12700">
              <a:spcBef>
                <a:spcPts val="100"/>
              </a:spcBef>
            </a:pPr>
            <a:r>
              <a:rPr lang="es-ES" dirty="0" smtClean="0"/>
              <a:t>Todo el tráfico generado por herramientas de publicidad online (google </a:t>
            </a:r>
            <a:r>
              <a:rPr lang="es-ES" dirty="0" err="1" smtClean="0"/>
              <a:t>ads</a:t>
            </a:r>
            <a:r>
              <a:rPr lang="es-ES" dirty="0" smtClean="0"/>
              <a:t>, </a:t>
            </a:r>
            <a:r>
              <a:rPr lang="es-ES" dirty="0" err="1" smtClean="0"/>
              <a:t>bing</a:t>
            </a:r>
            <a:r>
              <a:rPr lang="es-ES" dirty="0" smtClean="0"/>
              <a:t> </a:t>
            </a:r>
            <a:r>
              <a:rPr lang="es-ES" dirty="0" err="1" smtClean="0"/>
              <a:t>ads</a:t>
            </a:r>
            <a:r>
              <a:rPr lang="es-ES" dirty="0" smtClean="0"/>
              <a:t>, </a:t>
            </a:r>
            <a:r>
              <a:rPr lang="es-ES" dirty="0" err="1" smtClean="0"/>
              <a:t>facebook</a:t>
            </a:r>
            <a:r>
              <a:rPr lang="es-ES" dirty="0" smtClean="0"/>
              <a:t> </a:t>
            </a:r>
            <a:r>
              <a:rPr lang="es-ES" dirty="0" err="1" smtClean="0"/>
              <a:t>ads</a:t>
            </a:r>
            <a:r>
              <a:rPr lang="es-ES" dirty="0" smtClean="0"/>
              <a:t>, </a:t>
            </a:r>
            <a:r>
              <a:rPr lang="es-ES" dirty="0" err="1" smtClean="0"/>
              <a:t>linkedin</a:t>
            </a:r>
            <a:r>
              <a:rPr lang="es-ES" dirty="0" smtClean="0"/>
              <a:t> </a:t>
            </a:r>
            <a:r>
              <a:rPr lang="es-ES" dirty="0" err="1" smtClean="0"/>
              <a:t>ads</a:t>
            </a:r>
            <a:r>
              <a:rPr lang="es-ES" dirty="0" smtClean="0"/>
              <a:t>, etc.)</a:t>
            </a:r>
          </a:p>
          <a:p>
            <a:pPr marL="12700">
              <a:spcBef>
                <a:spcPts val="100"/>
              </a:spcBef>
            </a:pPr>
            <a:endParaRPr lang="es-ES" sz="1400" b="1" dirty="0"/>
          </a:p>
          <a:p>
            <a:pPr marL="12700">
              <a:spcBef>
                <a:spcPts val="100"/>
              </a:spcBef>
            </a:pPr>
            <a:r>
              <a:rPr lang="es-ES" b="1" dirty="0" smtClean="0"/>
              <a:t>Social Media</a:t>
            </a:r>
          </a:p>
          <a:p>
            <a:pPr marL="12700">
              <a:spcBef>
                <a:spcPts val="100"/>
              </a:spcBef>
            </a:pPr>
            <a:r>
              <a:rPr lang="es-ES" dirty="0" smtClean="0"/>
              <a:t>Tráfico generado de forma orgánica por las redes sociales en cualquier formato. </a:t>
            </a:r>
          </a:p>
          <a:p>
            <a:pPr marL="12700">
              <a:spcBef>
                <a:spcPts val="100"/>
              </a:spcBef>
            </a:pPr>
            <a:endParaRPr lang="es-ES" sz="1400" b="1" dirty="0"/>
          </a:p>
          <a:p>
            <a:pPr marL="12700">
              <a:spcBef>
                <a:spcPts val="100"/>
              </a:spcBef>
            </a:pPr>
            <a:r>
              <a:rPr lang="es-ES" b="1" dirty="0" smtClean="0"/>
              <a:t>Marketing de afiliación </a:t>
            </a:r>
          </a:p>
          <a:p>
            <a:pPr marL="12700">
              <a:spcBef>
                <a:spcPts val="100"/>
              </a:spcBef>
            </a:pPr>
            <a:r>
              <a:rPr lang="es-ES" dirty="0" smtClean="0"/>
              <a:t>Tráfico generado por una fuente externa a cambio de una compensación previamente acordada.</a:t>
            </a:r>
          </a:p>
          <a:p>
            <a:pPr marL="12700">
              <a:spcBef>
                <a:spcPts val="100"/>
              </a:spcBef>
            </a:pPr>
            <a:endParaRPr lang="es-ES" b="1" dirty="0"/>
          </a:p>
          <a:p>
            <a:pPr marL="12700">
              <a:spcBef>
                <a:spcPts val="100"/>
              </a:spcBef>
            </a:pPr>
            <a:r>
              <a:rPr lang="es-ES" b="1" dirty="0" smtClean="0"/>
              <a:t>Email Marketing</a:t>
            </a:r>
          </a:p>
          <a:p>
            <a:pPr marL="12700">
              <a:spcBef>
                <a:spcPts val="100"/>
              </a:spcBef>
            </a:pPr>
            <a:r>
              <a:rPr lang="es-ES" dirty="0" smtClean="0"/>
              <a:t>Tráfico generado a consecuencia del lanzamiento de campañas de email marketing. </a:t>
            </a:r>
            <a:endParaRPr lang="es-ES" dirty="0"/>
          </a:p>
          <a:p>
            <a:pPr marL="12700">
              <a:spcBef>
                <a:spcPts val="100"/>
              </a:spcBef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69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181600" cy="430887"/>
          </a:xfrm>
        </p:spPr>
        <p:txBody>
          <a:bodyPr/>
          <a:lstStyle/>
          <a:p>
            <a:r>
              <a:rPr lang="es-ES" dirty="0" smtClean="0"/>
              <a:t>2.5 ROI (</a:t>
            </a:r>
            <a:r>
              <a:rPr lang="es-ES" dirty="0" err="1" smtClean="0"/>
              <a:t>Return</a:t>
            </a:r>
            <a:r>
              <a:rPr lang="es-ES" dirty="0" smtClean="0"/>
              <a:t> of </a:t>
            </a:r>
            <a:r>
              <a:rPr lang="es-ES" dirty="0" err="1" smtClean="0"/>
              <a:t>investment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25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AAEFC0C8-2157-8A42-B9E4-DD9CFFAD7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1897610"/>
            <a:ext cx="8849403" cy="1169582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El retorno de la inversión es un concepto de marketing, estrategia y emprendimiento para medir el rendimiento económico así como los beneficios derivados de nuestra inversión en marketing y publicidad.  </a:t>
            </a:r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¿Crees que es un buen ejemplo de KPI? ¿Por qué?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00" y="3676792"/>
            <a:ext cx="9202380" cy="341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9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2.6 Analítica digital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26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AAEFC0C8-2157-8A42-B9E4-DD9CFFAD7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3891" y="1963463"/>
            <a:ext cx="9144000" cy="897588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dirty="0"/>
              <a:t>Google Analytics es la herramienta más utilizada del mundo en el campo de la analítica web. Ofrece información agrupada del tráfico que llega a los sitios web según la audiencia, la adquisición, el comportamiento y las conversiones que se llevan a cabo en el sitio web. </a:t>
            </a:r>
          </a:p>
          <a:p>
            <a:pPr marL="12700" indent="0">
              <a:spcBef>
                <a:spcPts val="100"/>
              </a:spcBef>
            </a:pPr>
            <a:endParaRPr lang="es-ES" sz="1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91" y="3111500"/>
            <a:ext cx="8839200" cy="371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3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2.7 Métricas y dimensiones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27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AAEFC0C8-2157-8A42-B9E4-DD9CFFAD7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1930925"/>
            <a:ext cx="3352800" cy="4599336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dirty="0" smtClean="0"/>
              <a:t>Son conceptos fundamentales en el campo de la </a:t>
            </a:r>
            <a:r>
              <a:rPr lang="es-ES" u="sng" dirty="0" smtClean="0"/>
              <a:t>analítica web</a:t>
            </a:r>
            <a:r>
              <a:rPr lang="es-ES" dirty="0" smtClean="0"/>
              <a:t>. Vamos a verlos por separado: </a:t>
            </a:r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r>
              <a:rPr lang="es-ES" b="1" dirty="0" smtClean="0"/>
              <a:t>Dimensión</a:t>
            </a:r>
          </a:p>
          <a:p>
            <a:pPr marL="12700">
              <a:spcBef>
                <a:spcPts val="100"/>
              </a:spcBef>
            </a:pPr>
            <a:r>
              <a:rPr lang="es-ES" dirty="0" smtClean="0"/>
              <a:t>Hace referencia a cualquier </a:t>
            </a:r>
            <a:r>
              <a:rPr lang="es-ES" u="sng" dirty="0" smtClean="0"/>
              <a:t>aspecto cualitativo de la unidad de medida</a:t>
            </a:r>
            <a:r>
              <a:rPr lang="es-ES" dirty="0" smtClean="0"/>
              <a:t>, por ejemplo un usuario en nuestro sitio web. </a:t>
            </a:r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r>
              <a:rPr lang="es-ES" dirty="0" smtClean="0"/>
              <a:t>Ejemplos: Navegador utilizado, ciudad de origen, canal de procedencia, etc.</a:t>
            </a:r>
          </a:p>
          <a:p>
            <a:pPr marL="12700">
              <a:spcBef>
                <a:spcPts val="100"/>
              </a:spcBef>
            </a:pPr>
            <a:endParaRPr lang="es-ES" dirty="0" smtClean="0"/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r>
              <a:rPr lang="es-ES" b="1" dirty="0" smtClean="0"/>
              <a:t>Métrica </a:t>
            </a:r>
          </a:p>
          <a:p>
            <a:pPr marL="12700">
              <a:spcBef>
                <a:spcPts val="100"/>
              </a:spcBef>
            </a:pPr>
            <a:r>
              <a:rPr lang="es-ES" dirty="0" smtClean="0"/>
              <a:t>Hace referencia a </a:t>
            </a:r>
            <a:r>
              <a:rPr lang="es-ES" u="sng" dirty="0" smtClean="0"/>
              <a:t>todos los datos cuantitativos que se pueden medir de un usuario.</a:t>
            </a:r>
            <a:r>
              <a:rPr lang="es-ES" dirty="0" smtClean="0"/>
              <a:t> </a:t>
            </a:r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r>
              <a:rPr lang="es-ES" dirty="0" smtClean="0"/>
              <a:t>Ejemplos: Número de usuarios, cantidad de objetivos cumplidos, tiempo de página, etc.</a:t>
            </a:r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endParaRPr lang="es-ES" sz="1400" dirty="0"/>
          </a:p>
          <a:p>
            <a:pPr marL="12700">
              <a:spcBef>
                <a:spcPts val="100"/>
              </a:spcBef>
            </a:pPr>
            <a:endParaRPr lang="es-ES" sz="1400" dirty="0" smtClean="0"/>
          </a:p>
        </p:txBody>
      </p:sp>
      <p:pic>
        <p:nvPicPr>
          <p:cNvPr id="7" name="Picture 2" descr="Custom metrics in Google Analytics 4 - Analytics Man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702" y="1930925"/>
            <a:ext cx="5791200" cy="27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Ultimate Google Analytics Dimensions and Metrics List - Overdrive  Interac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617" y="4766553"/>
            <a:ext cx="5844961" cy="192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3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8C3E6E4-896F-9547-BD19-38ABD6D54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4196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3055057-519B-F940-98AE-09C41F640B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3. Ejercicios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540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3. Ejercicios prácticos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29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755650" y="2142063"/>
            <a:ext cx="60738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E.1</a:t>
            </a:r>
          </a:p>
          <a:p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En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equipo: Si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tuviérais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que innovar con un proyecto de data en un bar/restaurante. </a:t>
            </a:r>
            <a:endParaRPr lang="es-E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Qué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haríais. Montad el 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proyecto con Google </a:t>
            </a:r>
            <a:r>
              <a:rPr lang="es-E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Slides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93750" y="3797300"/>
            <a:ext cx="540385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E.2</a:t>
            </a:r>
            <a:endParaRPr lang="es-E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Crea tu propio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: Ejercicio Data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Scraping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Chrome. Uso de extensión Data </a:t>
            </a:r>
            <a:r>
              <a:rPr lang="es-E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Miner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812800" y="5016500"/>
            <a:ext cx="65532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E.3</a:t>
            </a:r>
            <a:endParaRPr lang="es-E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Crea 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una cuenta en </a:t>
            </a:r>
            <a:r>
              <a:rPr lang="es-E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Landbot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y construye dos </a:t>
            </a:r>
            <a:r>
              <a:rPr lang="es-E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chatbots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s-E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Reservas y pedidos online en un restaurante</a:t>
            </a:r>
          </a:p>
          <a:p>
            <a:pPr marL="285750" indent="-285750">
              <a:buFontTx/>
              <a:buChar char="-"/>
            </a:pP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Compra o reserva de entradas en un cine 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Al terminar, envía un email al usuario confirmando que se han recibido los datos correctamente.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20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8C3E6E4-896F-9547-BD19-38ABD6D54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4196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3055057-519B-F940-98AE-09C41F640B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1. Recorrido por el mundo data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8C3E6E4-896F-9547-BD19-38ABD6D54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4196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3055057-519B-F940-98AE-09C41F640B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2936" y="2871038"/>
            <a:ext cx="8976714" cy="693267"/>
          </a:xfrm>
        </p:spPr>
        <p:txBody>
          <a:bodyPr/>
          <a:lstStyle/>
          <a:p>
            <a:r>
              <a:rPr lang="es-ES" dirty="0" smtClean="0"/>
              <a:t>4. </a:t>
            </a:r>
            <a:r>
              <a:rPr lang="es-ES" dirty="0" err="1" smtClean="0"/>
              <a:t>Bonus</a:t>
            </a:r>
            <a:r>
              <a:rPr lang="es-ES" dirty="0" smtClean="0"/>
              <a:t>: búsquedas avanzadas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753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31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AAEFC0C8-2157-8A42-B9E4-DD9CFFAD7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4268" y="1426749"/>
            <a:ext cx="7315200" cy="609202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dirty="0" smtClean="0"/>
              <a:t>Google permite ejecutar comandos en su propio buscador para arrojar resultados mucho más exactos. Vamos a ver algunos ejemplos: </a:t>
            </a:r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endParaRPr lang="es-ES" sz="1400" dirty="0"/>
          </a:p>
          <a:p>
            <a:pPr marL="12700">
              <a:spcBef>
                <a:spcPts val="100"/>
              </a:spcBef>
            </a:pPr>
            <a:endParaRPr lang="es-ES" sz="1400" dirty="0" smtClean="0"/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902824"/>
              </p:ext>
            </p:extLst>
          </p:nvPr>
        </p:nvGraphicFramePr>
        <p:xfrm>
          <a:off x="787031" y="2343347"/>
          <a:ext cx="9259038" cy="579120"/>
        </p:xfrm>
        <a:graphic>
          <a:graphicData uri="http://schemas.openxmlformats.org/drawingml/2006/table">
            <a:tbl>
              <a:tblPr/>
              <a:tblGrid>
                <a:gridCol w="3086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8165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1" cap="all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400" b="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info:www.thevalley.com</a:t>
                      </a:r>
                      <a:endParaRPr lang="es-ES" sz="14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 muestra resultados donde se ofrezca información sobre una </a:t>
                      </a:r>
                      <a:r>
                        <a:rPr lang="es-ES" sz="14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web.</a:t>
                      </a:r>
                      <a:endParaRPr lang="es-ES" sz="14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029303"/>
              </p:ext>
            </p:extLst>
          </p:nvPr>
        </p:nvGraphicFramePr>
        <p:xfrm>
          <a:off x="755650" y="2916950"/>
          <a:ext cx="9321801" cy="579120"/>
        </p:xfrm>
        <a:graphic>
          <a:graphicData uri="http://schemas.openxmlformats.org/drawingml/2006/table">
            <a:tbl>
              <a:tblPr/>
              <a:tblGrid>
                <a:gridCol w="3107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7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7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518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1" u="sng" cap="all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SITE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Smartphone </a:t>
                      </a:r>
                      <a:r>
                        <a:rPr lang="es-ES" sz="1400" b="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site:www.thevalley.com</a:t>
                      </a:r>
                      <a:endParaRPr lang="es-ES" sz="14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 busca los resultados dentro de una web que hayas especificado.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923226"/>
              </p:ext>
            </p:extLst>
          </p:nvPr>
        </p:nvGraphicFramePr>
        <p:xfrm>
          <a:off x="742783" y="3504866"/>
          <a:ext cx="9321801" cy="579120"/>
        </p:xfrm>
        <a:graphic>
          <a:graphicData uri="http://schemas.openxmlformats.org/drawingml/2006/table">
            <a:tbl>
              <a:tblPr/>
              <a:tblGrid>
                <a:gridCol w="3107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7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7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1" u="sng" cap="all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Pelota OR palo OR paso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 muestra resultados que contengan cualquiera de las </a:t>
                      </a:r>
                      <a:r>
                        <a:rPr lang="es-ES" sz="14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endParaRPr lang="es-ES" sz="14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599588"/>
              </p:ext>
            </p:extLst>
          </p:nvPr>
        </p:nvGraphicFramePr>
        <p:xfrm>
          <a:off x="724268" y="4084311"/>
          <a:ext cx="9321801" cy="589583"/>
        </p:xfrm>
        <a:graphic>
          <a:graphicData uri="http://schemas.openxmlformats.org/drawingml/2006/table">
            <a:tbl>
              <a:tblPr/>
              <a:tblGrid>
                <a:gridCol w="3107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7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7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9583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1" u="sng" cap="all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4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AND</a:t>
                      </a:r>
                      <a:r>
                        <a:rPr lang="es-ES" sz="1400" b="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SCIENCE</a:t>
                      </a:r>
                      <a:endParaRPr lang="es-ES" sz="14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Busca páginas que incluya los dos términos especificados.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397942"/>
              </p:ext>
            </p:extLst>
          </p:nvPr>
        </p:nvGraphicFramePr>
        <p:xfrm>
          <a:off x="776958" y="4654508"/>
          <a:ext cx="9321801" cy="825724"/>
        </p:xfrm>
        <a:graphic>
          <a:graphicData uri="http://schemas.openxmlformats.org/drawingml/2006/table">
            <a:tbl>
              <a:tblPr/>
              <a:tblGrid>
                <a:gridCol w="3107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7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7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5724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1" u="sng" cap="all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" "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4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“Data</a:t>
                      </a:r>
                      <a:r>
                        <a:rPr lang="es-ES" sz="1400" b="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400" b="0" baseline="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Science</a:t>
                      </a:r>
                      <a:r>
                        <a:rPr lang="es-ES" sz="14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 o “Big</a:t>
                      </a:r>
                      <a:r>
                        <a:rPr lang="es-ES" sz="1400" b="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Data</a:t>
                      </a:r>
                      <a:r>
                        <a:rPr lang="es-ES" sz="14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</a:t>
                      </a:r>
                      <a:endParaRPr lang="es-ES" sz="14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 muestra resultados donde aparece el término o los términos exactos que hayas añadido </a:t>
                      </a:r>
                      <a:r>
                        <a:rPr lang="es-ES" sz="14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entre “".</a:t>
                      </a:r>
                      <a:endParaRPr lang="es-ES" sz="14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044675"/>
              </p:ext>
            </p:extLst>
          </p:nvPr>
        </p:nvGraphicFramePr>
        <p:xfrm>
          <a:off x="776958" y="5472751"/>
          <a:ext cx="9321801" cy="839515"/>
        </p:xfrm>
        <a:graphic>
          <a:graphicData uri="http://schemas.openxmlformats.org/drawingml/2006/table">
            <a:tbl>
              <a:tblPr/>
              <a:tblGrid>
                <a:gridCol w="3107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7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7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9515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1" cap="all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ALLINTEXT O INTEXT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4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allintext:"móviles baratos"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Encuentra páginas que incluyan en su texto algunos o todos los términos que hayas incluido en el comando.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529037"/>
              </p:ext>
            </p:extLst>
          </p:nvPr>
        </p:nvGraphicFramePr>
        <p:xfrm>
          <a:off x="755650" y="6290699"/>
          <a:ext cx="9321801" cy="1005840"/>
        </p:xfrm>
        <a:graphic>
          <a:graphicData uri="http://schemas.openxmlformats.org/drawingml/2006/table">
            <a:tbl>
              <a:tblPr/>
              <a:tblGrid>
                <a:gridCol w="3107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7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7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1643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1" cap="all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ALLINTITLE O INTITLE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4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allintitle:precio y disponibilidad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 muestra páginas que tengan algunos o todos los términos que hayas incluido en el comando en su título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977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293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/>
              <a:t>1.1 </a:t>
            </a:r>
            <a:r>
              <a:rPr lang="es-ES" dirty="0" smtClean="0"/>
              <a:t>Cultura Data </a:t>
            </a:r>
            <a:r>
              <a:rPr lang="es-ES" dirty="0" err="1" smtClean="0"/>
              <a:t>Driven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4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9A94660F-24AB-6D4B-8F61-C2C12E8D184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5200" y="2188293"/>
            <a:ext cx="8153400" cy="94655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La cultura Data-</a:t>
            </a:r>
            <a:r>
              <a:rPr lang="es-ES" sz="1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ha supuesto una auténtica revolución en la manera de entender las organizaciones empresariales. La </a:t>
            </a:r>
            <a:r>
              <a:rPr lang="es-ES" sz="1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flexibilidad y la accesibilidad a grandes cantidades de datos 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ha supuesto que hoy las empresas tome todas sus decisiones basadas en la información en contraposición a intuiciones, emociones u opiniones. </a:t>
            </a:r>
            <a:endParaRPr lang="es-E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1400" dirty="0"/>
          </a:p>
          <a:p>
            <a:endParaRPr lang="es-ES" sz="1400" dirty="0"/>
          </a:p>
          <a:p>
            <a:endParaRPr lang="es-E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3568700"/>
            <a:ext cx="7918295" cy="308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0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/>
              <a:t>1.1 </a:t>
            </a:r>
            <a:r>
              <a:rPr lang="es-ES" dirty="0" smtClean="0"/>
              <a:t>Cultura Data </a:t>
            </a:r>
            <a:r>
              <a:rPr lang="es-ES" dirty="0" err="1" smtClean="0"/>
              <a:t>Driven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5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3373649"/>
            <a:ext cx="7864094" cy="3716126"/>
          </a:xfrm>
          <a:prstGeom prst="rect">
            <a:avLst/>
          </a:prstGeom>
        </p:spPr>
      </p:pic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9A94660F-24AB-6D4B-8F61-C2C12E8D184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49869" y="2149412"/>
            <a:ext cx="8305800" cy="94655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La implantación de una cultura Data-</a:t>
            </a:r>
            <a:r>
              <a:rPr lang="es-ES" sz="1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r>
              <a:rPr lang="es-E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b="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abarca todos los estamentos de una organización </a:t>
            </a:r>
            <a:r>
              <a:rPr lang="es-E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empresarial y es </a:t>
            </a:r>
            <a:r>
              <a:rPr lang="es-ES" sz="1400" b="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aplicable por los distintos departamentos de la compañía</a:t>
            </a:r>
            <a:r>
              <a:rPr lang="es-E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. Los datos han de estar </a:t>
            </a:r>
            <a:r>
              <a:rPr lang="es-ES" sz="1400" b="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centralizados, organizados y sobre todo accesibles </a:t>
            </a:r>
            <a:r>
              <a:rPr lang="es-E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por todos los equipos que conforman la empresa. </a:t>
            </a:r>
            <a:endParaRPr lang="es-E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1400" dirty="0"/>
          </a:p>
          <a:p>
            <a:endParaRPr lang="es-ES" sz="14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375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/>
              <a:t>1.1 </a:t>
            </a:r>
            <a:r>
              <a:rPr lang="es-ES" dirty="0" smtClean="0"/>
              <a:t>Cultura Data </a:t>
            </a:r>
            <a:r>
              <a:rPr lang="es-ES" dirty="0" err="1" smtClean="0"/>
              <a:t>Driven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6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9A94660F-24AB-6D4B-8F61-C2C12E8D184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08050" y="1912134"/>
            <a:ext cx="8610600" cy="94655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La implantación de la cultura data-</a:t>
            </a:r>
            <a:r>
              <a:rPr lang="es-ES" sz="1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r>
              <a:rPr lang="es-E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b="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afecta directamente en la estrategia empresarial </a:t>
            </a:r>
            <a:r>
              <a:rPr lang="es-E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a todos los niveles. Esta adopción, impacta </a:t>
            </a:r>
            <a:r>
              <a:rPr lang="es-ES" sz="1400" b="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directamente en los equipos de marketing y ventas</a:t>
            </a:r>
            <a:r>
              <a:rPr lang="es-E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, ante los que se abre la posibilidad de </a:t>
            </a:r>
            <a:r>
              <a:rPr lang="es-ES" sz="1400" b="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explorar y aprovechar el potencial de nuevos mercados y conocer a fondo a sus clientes</a:t>
            </a:r>
            <a:r>
              <a:rPr lang="es-E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s-E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1400" dirty="0"/>
          </a:p>
          <a:p>
            <a:endParaRPr lang="es-ES" sz="1400" dirty="0"/>
          </a:p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3136371"/>
            <a:ext cx="7224713" cy="401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5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1.2 La ubicuidad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7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755650" y="2044700"/>
            <a:ext cx="8915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Ubicuidad se refiere a la integración de dispositivos inteligentes a nuestro entorno: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smartphones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tablets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computadoras, sensores, etc. </a:t>
            </a:r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Permitiéndonos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interactuar de manera natural con dichos dispositivos y realizar cualquier actividad cotidiana </a:t>
            </a:r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Ejemplos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Desde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el móvil o el ordenador utilizamos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Whatsapp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Abrimos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el correo personal o de trabajo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Leemos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el periódico de MARCA</a:t>
            </a:r>
          </a:p>
        </p:txBody>
      </p:sp>
      <p:pic>
        <p:nvPicPr>
          <p:cNvPr id="7" name="Picture 2" descr="Mobile App Testing | Continuous Testing Cloud | pCloud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156" y="4511481"/>
            <a:ext cx="3352800" cy="238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61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867400" cy="430887"/>
          </a:xfrm>
        </p:spPr>
        <p:txBody>
          <a:bodyPr/>
          <a:lstStyle/>
          <a:p>
            <a:r>
              <a:rPr lang="es-ES" dirty="0" smtClean="0"/>
              <a:t>1.3 Un vistazo a la suite de Google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8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Marcador de texto 13">
            <a:extLst>
              <a:ext uri="{FF2B5EF4-FFF2-40B4-BE49-F238E27FC236}">
                <a16:creationId xmlns:a16="http://schemas.microsoft.com/office/drawing/2014/main" id="{9A94660F-24AB-6D4B-8F61-C2C12E8D184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1850" y="3721100"/>
            <a:ext cx="8305800" cy="2255800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¿Qué herramientas de Google utilizas en tu día a día? ¿Sabes para que sirven todas?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¿Cuántas de ellas tienes instaladas en tu Smartphone?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¿Para qué las utilizas? ¿Qué utilizabas antes?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¿La has utilizado en un entorno profesional? ¿Con qué objetivo?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¿Qué alternativas conoces a estas herramientas? </a:t>
            </a:r>
            <a:endParaRPr lang="es-E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1400" dirty="0"/>
          </a:p>
          <a:p>
            <a:endParaRPr lang="es-ES" sz="1400" dirty="0"/>
          </a:p>
          <a:p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154"/>
            <a:ext cx="10807700" cy="134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1.4 Google </a:t>
            </a:r>
            <a:r>
              <a:rPr lang="es-ES" dirty="0" err="1" smtClean="0"/>
              <a:t>Trends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9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63" y="3111500"/>
            <a:ext cx="8208439" cy="3902075"/>
          </a:xfrm>
          <a:prstGeom prst="rect">
            <a:avLst/>
          </a:prstGeom>
        </p:spPr>
      </p:pic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9A94660F-24AB-6D4B-8F61-C2C12E8D184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4164" y="1980352"/>
            <a:ext cx="8305800" cy="5566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Google </a:t>
            </a:r>
            <a:r>
              <a:rPr lang="es-ES" sz="1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Trends</a:t>
            </a:r>
            <a:r>
              <a:rPr lang="es-E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es una herramienta para explorar y comparar la tendencia de determinados términos de búsqueda y campos concretos en las consultas que han hecho los usuarios en el motor de búsqueda. </a:t>
            </a:r>
          </a:p>
          <a:p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01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0143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 algn="l">
          <a:defRPr sz="2400" b="1" spc="105" dirty="0" err="1">
            <a:solidFill>
              <a:srgbClr val="0F4890"/>
            </a:solidFill>
            <a:latin typeface="Montserrat" pitchFamily="2" charset="77"/>
            <a:cs typeface="Poppins" pitchFamily="2" charset="77"/>
          </a:defRPr>
        </a:defPPr>
      </a:lstStyle>
    </a:spDef>
    <a:txDef>
      <a:spPr/>
      <a:bodyPr vert="horz" wrap="square" lIns="0" tIns="12700" rIns="0" bIns="0" rtlCol="0">
        <a:spAutoFit/>
      </a:bodyPr>
      <a:lstStyle>
        <a:defPPr marL="12700" algn="l">
          <a:lnSpc>
            <a:spcPct val="100000"/>
          </a:lnSpc>
          <a:spcBef>
            <a:spcPts val="100"/>
          </a:spcBef>
          <a:defRPr sz="1000" b="1" spc="35" dirty="0">
            <a:solidFill>
              <a:srgbClr val="D0143D"/>
            </a:solidFill>
            <a:latin typeface="Montserrat" pitchFamily="2" charset="77"/>
            <a:cs typeface="Tahom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48F8B34F038034C9212CF433E252545" ma:contentTypeVersion="9" ma:contentTypeDescription="Crear nuevo documento." ma:contentTypeScope="" ma:versionID="c011828baa0279ab6739422c274b5564">
  <xsd:schema xmlns:xsd="http://www.w3.org/2001/XMLSchema" xmlns:xs="http://www.w3.org/2001/XMLSchema" xmlns:p="http://schemas.microsoft.com/office/2006/metadata/properties" xmlns:ns2="c9cba1bf-ad18-487f-b0a8-cc7dc3f65a2e" targetNamespace="http://schemas.microsoft.com/office/2006/metadata/properties" ma:root="true" ma:fieldsID="4cfa1a5b409fbe8244f8b211864872b6" ns2:_="">
    <xsd:import namespace="c9cba1bf-ad18-487f-b0a8-cc7dc3f65a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cba1bf-ad18-487f-b0a8-cc7dc3f65a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E8013A-07DA-4152-B51A-7841E31009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C56D60-0AD0-4E67-9D1C-1371275BECFA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c9cba1bf-ad18-487f-b0a8-cc7dc3f65a2e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13BD8EB-22AB-416D-8E7B-6DEE12F7E7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cba1bf-ad18-487f-b0a8-cc7dc3f65a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1187</TotalTime>
  <Words>1777</Words>
  <Application>Microsoft Office PowerPoint</Application>
  <PresentationFormat>Personalizado</PresentationFormat>
  <Paragraphs>291</Paragraphs>
  <Slides>32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Arial</vt:lpstr>
      <vt:lpstr>Calibri</vt:lpstr>
      <vt:lpstr>Helvetica Neue</vt:lpstr>
      <vt:lpstr>Wingdings</vt:lpstr>
      <vt:lpstr>Office Theme</vt:lpstr>
      <vt:lpstr>Presentación de PowerPoint</vt:lpstr>
      <vt:lpstr>Índice</vt:lpstr>
      <vt:lpstr>Presentación de PowerPoint</vt:lpstr>
      <vt:lpstr>1.1 Cultura Data Driven</vt:lpstr>
      <vt:lpstr>1.1 Cultura Data Driven</vt:lpstr>
      <vt:lpstr>1.1 Cultura Data Driven</vt:lpstr>
      <vt:lpstr>1.2 La ubicuidad</vt:lpstr>
      <vt:lpstr>1.3 Un vistazo a la suite de Google</vt:lpstr>
      <vt:lpstr>1.4 Google Trends</vt:lpstr>
      <vt:lpstr>1.5 Servicios en la nube</vt:lpstr>
      <vt:lpstr>1.6 Fiebre de los C-LEVEL</vt:lpstr>
      <vt:lpstr>1.7 Data Storytelling</vt:lpstr>
      <vt:lpstr>1.8 Tecnologías NO-CODE</vt:lpstr>
      <vt:lpstr>1.9 Internet of things</vt:lpstr>
      <vt:lpstr>1.9 Internet of things</vt:lpstr>
      <vt:lpstr>1.10 Herramientas Data</vt:lpstr>
      <vt:lpstr>1.11 Metodologías ágiles</vt:lpstr>
      <vt:lpstr>1.12 Lean Startup</vt:lpstr>
      <vt:lpstr>Presentación de PowerPoint</vt:lpstr>
      <vt:lpstr>2.1 Meta, Twitter, Fitbit y Wallapop</vt:lpstr>
      <vt:lpstr>2.2 KPIs y KGIs</vt:lpstr>
      <vt:lpstr>2.2 KPIs y KGIs</vt:lpstr>
      <vt:lpstr>2.3 Medidores NPS</vt:lpstr>
      <vt:lpstr>2.4 Marketing Digital</vt:lpstr>
      <vt:lpstr>2.5 ROI (Return of investment)</vt:lpstr>
      <vt:lpstr>2.6 Analítica digital</vt:lpstr>
      <vt:lpstr>2.7 Métricas y dimensiones</vt:lpstr>
      <vt:lpstr>Presentación de PowerPoint</vt:lpstr>
      <vt:lpstr>3. Ejercicios prácticos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Acelera_pyme_manual</dc:title>
  <dc:creator>Antonio Galbis Fuentes</dc:creator>
  <cp:lastModifiedBy>usuario</cp:lastModifiedBy>
  <cp:revision>76</cp:revision>
  <dcterms:created xsi:type="dcterms:W3CDTF">2021-05-28T10:18:10Z</dcterms:created>
  <dcterms:modified xsi:type="dcterms:W3CDTF">2023-02-03T15:39:07Z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2021-05-28T00:00:00Z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2021-05-28T00:00:00Z</vt:filetime>
  </property>
  <property fmtid="{D5CDD505-2E9C-101B-9397-08002B2CF9AE}" pid="5" name="ContentTypeId">
    <vt:lpwstr>0x010100A48F8B34F038034C9212CF433E252545</vt:lpwstr>
  </property>
</Properties>
</file>